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3" r:id="rId10"/>
    <p:sldId id="264" r:id="rId11"/>
    <p:sldId id="265" r:id="rId12"/>
    <p:sldId id="266" r:id="rId13"/>
    <p:sldId id="282" r:id="rId14"/>
    <p:sldId id="267" r:id="rId15"/>
    <p:sldId id="268" r:id="rId16"/>
    <p:sldId id="292" r:id="rId17"/>
    <p:sldId id="293" r:id="rId18"/>
    <p:sldId id="269" r:id="rId19"/>
    <p:sldId id="270" r:id="rId20"/>
    <p:sldId id="287" r:id="rId21"/>
    <p:sldId id="288" r:id="rId22"/>
    <p:sldId id="271" r:id="rId23"/>
    <p:sldId id="285" r:id="rId24"/>
    <p:sldId id="286" r:id="rId25"/>
    <p:sldId id="272" r:id="rId26"/>
    <p:sldId id="284" r:id="rId27"/>
    <p:sldId id="273" r:id="rId28"/>
    <p:sldId id="290" r:id="rId29"/>
    <p:sldId id="274" r:id="rId30"/>
    <p:sldId id="275" r:id="rId31"/>
    <p:sldId id="276" r:id="rId32"/>
    <p:sldId id="277" r:id="rId33"/>
    <p:sldId id="289" r:id="rId34"/>
    <p:sldId id="278" r:id="rId35"/>
    <p:sldId id="279" r:id="rId3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680" autoAdjust="0"/>
    <p:restoredTop sz="93333" autoAdjust="0"/>
  </p:normalViewPr>
  <p:slideViewPr>
    <p:cSldViewPr>
      <p:cViewPr varScale="1">
        <p:scale>
          <a:sx n="85" d="100"/>
          <a:sy n="85" d="100"/>
        </p:scale>
        <p:origin x="-157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EC4A-0F29-438D-AE99-267FD08CADF9}" type="datetimeFigureOut">
              <a:rPr lang="pl-PL" smtClean="0"/>
              <a:pPr/>
              <a:t>18.10.2020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8FCF-C38A-4DFC-8A36-A740D254B11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EC4A-0F29-438D-AE99-267FD08CADF9}" type="datetimeFigureOut">
              <a:rPr lang="pl-PL" smtClean="0"/>
              <a:pPr/>
              <a:t>18.10.2020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8FCF-C38A-4DFC-8A36-A740D254B11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EC4A-0F29-438D-AE99-267FD08CADF9}" type="datetimeFigureOut">
              <a:rPr lang="pl-PL" smtClean="0"/>
              <a:pPr/>
              <a:t>18.10.2020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8FCF-C38A-4DFC-8A36-A740D254B11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EC4A-0F29-438D-AE99-267FD08CADF9}" type="datetimeFigureOut">
              <a:rPr lang="pl-PL" smtClean="0"/>
              <a:pPr/>
              <a:t>18.10.2020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8FCF-C38A-4DFC-8A36-A740D254B11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EC4A-0F29-438D-AE99-267FD08CADF9}" type="datetimeFigureOut">
              <a:rPr lang="pl-PL" smtClean="0"/>
              <a:pPr/>
              <a:t>18.10.2020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8FCF-C38A-4DFC-8A36-A740D254B11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EC4A-0F29-438D-AE99-267FD08CADF9}" type="datetimeFigureOut">
              <a:rPr lang="pl-PL" smtClean="0"/>
              <a:pPr/>
              <a:t>18.10.2020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8FCF-C38A-4DFC-8A36-A740D254B11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EC4A-0F29-438D-AE99-267FD08CADF9}" type="datetimeFigureOut">
              <a:rPr lang="pl-PL" smtClean="0"/>
              <a:pPr/>
              <a:t>18.10.2020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8FCF-C38A-4DFC-8A36-A740D254B11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EC4A-0F29-438D-AE99-267FD08CADF9}" type="datetimeFigureOut">
              <a:rPr lang="pl-PL" smtClean="0"/>
              <a:pPr/>
              <a:t>18.10.2020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8FCF-C38A-4DFC-8A36-A740D254B11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EC4A-0F29-438D-AE99-267FD08CADF9}" type="datetimeFigureOut">
              <a:rPr lang="pl-PL" smtClean="0"/>
              <a:pPr/>
              <a:t>18.10.2020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8FCF-C38A-4DFC-8A36-A740D254B11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EC4A-0F29-438D-AE99-267FD08CADF9}" type="datetimeFigureOut">
              <a:rPr lang="pl-PL" smtClean="0"/>
              <a:pPr/>
              <a:t>18.10.2020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8FCF-C38A-4DFC-8A36-A740D254B11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EC4A-0F29-438D-AE99-267FD08CADF9}" type="datetimeFigureOut">
              <a:rPr lang="pl-PL" smtClean="0"/>
              <a:pPr/>
              <a:t>18.10.2020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8FCF-C38A-4DFC-8A36-A740D254B11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8EC4A-0F29-438D-AE99-267FD08CADF9}" type="datetimeFigureOut">
              <a:rPr lang="pl-PL" smtClean="0"/>
              <a:pPr/>
              <a:t>18.10.2020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A8FCF-C38A-4DFC-8A36-A740D254B11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000240"/>
            <a:ext cx="9144000" cy="1470025"/>
          </a:xfrm>
        </p:spPr>
        <p:txBody>
          <a:bodyPr>
            <a:noAutofit/>
          </a:bodyPr>
          <a:lstStyle/>
          <a:p>
            <a:r>
              <a:rPr lang="pl-PL" sz="6000" b="1" i="1" dirty="0" smtClean="0"/>
              <a:t>Droga Polaków do odzyskania niepodległości 1795-1921</a:t>
            </a:r>
            <a:endParaRPr lang="pl-PL" sz="6000" b="1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357686" y="5786454"/>
            <a:ext cx="4257660" cy="466716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autor: Natalia Pidek</a:t>
            </a:r>
            <a:endParaRPr lang="pl-P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1470025"/>
          </a:xfrm>
        </p:spPr>
        <p:txBody>
          <a:bodyPr/>
          <a:lstStyle/>
          <a:p>
            <a:pPr algn="l"/>
            <a:r>
              <a:rPr lang="pl-PL" b="1" i="1" dirty="0" smtClean="0"/>
              <a:t>Powstanie krakowskie</a:t>
            </a:r>
            <a:endParaRPr lang="pl-PL" b="1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2844" y="1214422"/>
            <a:ext cx="6615114" cy="1752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pl-PL" dirty="0" smtClean="0">
                <a:solidFill>
                  <a:schemeClr val="tx1"/>
                </a:solidFill>
              </a:rPr>
              <a:t>Od 21 lutego do 4 marca 1846 roku próba ogólnonarodowego powstania pod hasłami demokracji, podjęta w Wolnym Mieście Krakowie.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4" name="AutoShape 2" descr="Powstanie krakowskie - Najnowsze informacje - WP Opinie"/>
          <p:cNvSpPr>
            <a:spLocks noChangeAspect="1" noChangeArrowheads="1"/>
          </p:cNvSpPr>
          <p:nvPr/>
        </p:nvSpPr>
        <p:spPr bwMode="auto">
          <a:xfrm>
            <a:off x="155575" y="-890588"/>
            <a:ext cx="2466975" cy="1857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7412" name="Picture 4" descr="Powstanie krakowskie - Najnowsze informacje - WP Opin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357562"/>
            <a:ext cx="4371975" cy="32861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8786874" cy="1470025"/>
          </a:xfrm>
        </p:spPr>
        <p:txBody>
          <a:bodyPr/>
          <a:lstStyle/>
          <a:p>
            <a:pPr algn="l"/>
            <a:r>
              <a:rPr lang="pl-PL" b="1" i="1" dirty="0" smtClean="0"/>
              <a:t>Wiosna Ludów na ziemiach polskich - 1848</a:t>
            </a:r>
            <a:endParaRPr lang="pl-PL" b="1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85720" y="1857364"/>
            <a:ext cx="4843474" cy="1752600"/>
          </a:xfrm>
        </p:spPr>
        <p:txBody>
          <a:bodyPr>
            <a:normAutofit/>
          </a:bodyPr>
          <a:lstStyle/>
          <a:p>
            <a:r>
              <a:rPr lang="pl-PL" dirty="0" smtClean="0"/>
              <a:t>  </a:t>
            </a:r>
            <a:endParaRPr lang="pl-PL" dirty="0"/>
          </a:p>
        </p:txBody>
      </p:sp>
      <p:pic>
        <p:nvPicPr>
          <p:cNvPr id="21508" name="Picture 4" descr="Europa się buntuje. Wiosna Ludów - Epodreczniki.p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214422"/>
            <a:ext cx="5572164" cy="53935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algn="l"/>
            <a:r>
              <a:rPr lang="pl-PL" b="1" i="1" dirty="0" smtClean="0"/>
              <a:t>Powstanie styczniowe 1863-1864</a:t>
            </a:r>
            <a:endParaRPr lang="pl-PL" b="1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2844" y="1500174"/>
            <a:ext cx="6357982" cy="1571636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pl-PL" dirty="0" smtClean="0">
                <a:solidFill>
                  <a:schemeClr val="tx1"/>
                </a:solidFill>
              </a:rPr>
              <a:t>Polski zryw narodowy przeciwko rosyjskiemu zaborcy. Powstanie wybuchło 22 stycznia 1863 roku. Trwało do później jesieni 1864. Swym zasięgiem objęło Królestwo Polskie i tzw.  ziemie zabrane – Litwę, Białoruś i część Ukrainy. 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5364" name="Picture 4" descr="Powstanie styczniowe – Wikipedia, wolna encyklope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3000372"/>
            <a:ext cx="2095500" cy="3409951"/>
          </a:xfrm>
          <a:prstGeom prst="rect">
            <a:avLst/>
          </a:prstGeom>
          <a:noFill/>
        </p:spPr>
      </p:pic>
      <p:pic>
        <p:nvPicPr>
          <p:cNvPr id="15366" name="Picture 6" descr="powstanie styczniowe | Her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2357430"/>
            <a:ext cx="2701044" cy="40719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4" name="Picture 8" descr="Ludwik Mierosławski. &quot;Generał przegranej sprawy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14710" cy="3274986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571472" y="3714752"/>
            <a:ext cx="2131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Ludwik Mierosławski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6786578" y="3714752"/>
            <a:ext cx="1958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Marian Langiewicz</a:t>
            </a:r>
            <a:endParaRPr lang="pl-PL" dirty="0"/>
          </a:p>
        </p:txBody>
      </p:sp>
      <p:pic>
        <p:nvPicPr>
          <p:cNvPr id="39946" name="Picture 10" descr="Plik:Marian Langiewicz.jpeg – Wikipedia, wolna encyklo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357166"/>
            <a:ext cx="2135605" cy="3218035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3714744" y="5857892"/>
            <a:ext cx="1897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Romuald Traugutt</a:t>
            </a:r>
            <a:endParaRPr lang="pl-PL" dirty="0"/>
          </a:p>
        </p:txBody>
      </p:sp>
      <p:pic>
        <p:nvPicPr>
          <p:cNvPr id="39948" name="Picture 12" descr="Romuald Traugutt – Wikipedia, wolna encykloped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2071678"/>
            <a:ext cx="2643206" cy="3710339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214282" y="5715016"/>
            <a:ext cx="2714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smtClean="0"/>
              <a:t>To oni kierowali działaniami powstańczymi…</a:t>
            </a:r>
            <a:endParaRPr lang="pl-PL" b="1" i="1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1470025"/>
          </a:xfrm>
        </p:spPr>
        <p:txBody>
          <a:bodyPr/>
          <a:lstStyle/>
          <a:p>
            <a:pPr algn="l"/>
            <a:r>
              <a:rPr lang="pl-PL" b="1" i="1" dirty="0" smtClean="0"/>
              <a:t>Praca organiczna</a:t>
            </a:r>
            <a:endParaRPr lang="pl-PL" b="1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2844" y="1428736"/>
            <a:ext cx="8786874" cy="2643206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pl-PL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pl-PL" dirty="0" smtClean="0">
                <a:solidFill>
                  <a:schemeClr val="tx1"/>
                </a:solidFill>
              </a:rPr>
              <a:t>Praca organiczna było to jedno z podstawowych haseł polskiego pozytywizmu, zakładające konieczność pracy nad każdym elementem organizmu społecznego. </a:t>
            </a:r>
          </a:p>
          <a:p>
            <a:pPr algn="l"/>
            <a:r>
              <a:rPr lang="pl-PL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pl-PL" dirty="0" smtClean="0">
                <a:solidFill>
                  <a:schemeClr val="tx1"/>
                </a:solidFill>
              </a:rPr>
              <a:t>Praca organiczna zawierała postulat unowocześniania przemysłu, rolnictwa i handlu, propagowała rozwój cywilizacyjny. Postulowała konieczność oświecania i uświadamia całego społeczeństwa. </a:t>
            </a:r>
          </a:p>
          <a:p>
            <a:pPr algn="l"/>
            <a:r>
              <a:rPr lang="pl-PL" dirty="0" smtClean="0">
                <a:solidFill>
                  <a:schemeClr val="tx1"/>
                </a:solidFill>
                <a:sym typeface="Wingdings" pitchFamily="2" charset="2"/>
              </a:rPr>
              <a:t> Praca organiczna to </a:t>
            </a:r>
            <a:r>
              <a:rPr lang="pl-PL" dirty="0" smtClean="0">
                <a:solidFill>
                  <a:schemeClr val="tx1"/>
                </a:solidFill>
              </a:rPr>
              <a:t>idea współdziałania wszystkich warstw społecznych w celu gospodarczego i politycznego doskonalenia kraju.</a:t>
            </a:r>
          </a:p>
          <a:p>
            <a:endParaRPr lang="pl-PL" dirty="0"/>
          </a:p>
        </p:txBody>
      </p:sp>
      <p:pic>
        <p:nvPicPr>
          <p:cNvPr id="4" name="Picture 2" descr="praca organiczna | Opracowania lektu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3786190"/>
            <a:ext cx="3971434" cy="292893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1470025"/>
          </a:xfrm>
        </p:spPr>
        <p:txBody>
          <a:bodyPr/>
          <a:lstStyle/>
          <a:p>
            <a:pPr algn="l"/>
            <a:r>
              <a:rPr lang="pl-PL" b="1" i="1" dirty="0" smtClean="0"/>
              <a:t>Polscy artyści (plastycy, muzycy, pisarze)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286116" y="3643314"/>
            <a:ext cx="1857388" cy="642942"/>
          </a:xfrm>
        </p:spPr>
        <p:txBody>
          <a:bodyPr/>
          <a:lstStyle/>
          <a:p>
            <a:r>
              <a:rPr lang="pl-PL" b="1" i="1" dirty="0" smtClean="0">
                <a:solidFill>
                  <a:schemeClr val="tx1"/>
                </a:solidFill>
              </a:rPr>
              <a:t>Plastycy</a:t>
            </a:r>
            <a:endParaRPr lang="pl-PL" b="1" i="1" dirty="0">
              <a:solidFill>
                <a:schemeClr val="tx1"/>
              </a:solidFill>
            </a:endParaRPr>
          </a:p>
        </p:txBody>
      </p:sp>
      <p:sp>
        <p:nvSpPr>
          <p:cNvPr id="22530" name="AutoShape 2" descr="Juliusz Słowacki – Wikipedia, wolna encyklopedia"/>
          <p:cNvSpPr>
            <a:spLocks noChangeAspect="1" noChangeArrowheads="1"/>
          </p:cNvSpPr>
          <p:nvPr/>
        </p:nvSpPr>
        <p:spPr bwMode="auto">
          <a:xfrm>
            <a:off x="155575" y="-822325"/>
            <a:ext cx="1552575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2532" name="AutoShape 4" descr="Juliusz Słowacki – Wikipedia, wolna encyklopedia"/>
          <p:cNvSpPr>
            <a:spLocks noChangeAspect="1" noChangeArrowheads="1"/>
          </p:cNvSpPr>
          <p:nvPr/>
        </p:nvSpPr>
        <p:spPr bwMode="auto">
          <a:xfrm>
            <a:off x="155575" y="-822325"/>
            <a:ext cx="1552575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1506" name="Picture 2" descr="Artur Grottger. | Polona"/>
          <p:cNvPicPr>
            <a:picLocks noChangeAspect="1" noChangeArrowheads="1"/>
          </p:cNvPicPr>
          <p:nvPr/>
        </p:nvPicPr>
        <p:blipFill>
          <a:blip r:embed="rId2" cstate="print"/>
          <a:srcRect l="7899" t="17578" r="9717" b="9179"/>
          <a:stretch>
            <a:fillRect/>
          </a:stretch>
        </p:blipFill>
        <p:spPr bwMode="auto">
          <a:xfrm>
            <a:off x="3357554" y="1000108"/>
            <a:ext cx="1643074" cy="2161939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3286116" y="3286124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Artur Grottger</a:t>
            </a:r>
            <a:endParaRPr lang="pl-PL" dirty="0"/>
          </a:p>
        </p:txBody>
      </p:sp>
      <p:sp>
        <p:nvSpPr>
          <p:cNvPr id="21510" name="AutoShape 6" descr="Jan Matejko - biografia, życiorys, ciekawostki, cyta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1512" name="Picture 8" descr="Jan Matejko - biografia, życiorys, ciekawostki, cyta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571612"/>
            <a:ext cx="1857388" cy="2480065"/>
          </a:xfrm>
          <a:prstGeom prst="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357158" y="4071942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Jan Matejko</a:t>
            </a:r>
            <a:endParaRPr lang="pl-PL" dirty="0"/>
          </a:p>
        </p:txBody>
      </p:sp>
      <p:pic>
        <p:nvPicPr>
          <p:cNvPr id="4" name="Picture 2" descr="Ilustracj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000108"/>
            <a:ext cx="1714512" cy="3609501"/>
          </a:xfrm>
          <a:prstGeom prst="rect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6215074" y="4714884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Jan Stanisławski</a:t>
            </a:r>
            <a:endParaRPr lang="pl-PL" dirty="0"/>
          </a:p>
        </p:txBody>
      </p:sp>
      <p:pic>
        <p:nvPicPr>
          <p:cNvPr id="5" name="Picture 4" descr="Ilustracj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4214818"/>
            <a:ext cx="1571625" cy="2286001"/>
          </a:xfrm>
          <a:prstGeom prst="rect">
            <a:avLst/>
          </a:prstGeom>
          <a:noFill/>
        </p:spPr>
      </p:pic>
      <p:sp>
        <p:nvSpPr>
          <p:cNvPr id="16" name="Prostokąt 15"/>
          <p:cNvSpPr/>
          <p:nvPr/>
        </p:nvSpPr>
        <p:spPr>
          <a:xfrm>
            <a:off x="3929058" y="6143644"/>
            <a:ext cx="2911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Władysław Ludwig Ślewiński</a:t>
            </a:r>
            <a:endParaRPr lang="pl-PL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714744" y="3429000"/>
            <a:ext cx="1928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 smtClean="0"/>
              <a:t>Muzycy</a:t>
            </a:r>
            <a:endParaRPr lang="pl-PL" sz="3200" b="1" i="1" dirty="0"/>
          </a:p>
        </p:txBody>
      </p:sp>
      <p:pic>
        <p:nvPicPr>
          <p:cNvPr id="20482" name="Picture 2" descr="Festiwal &quot;Chopin i jego Europa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500042"/>
            <a:ext cx="3154943" cy="2195495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3000364" y="2786058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Fryderyk Chopin</a:t>
            </a:r>
            <a:endParaRPr lang="pl-PL" dirty="0"/>
          </a:p>
        </p:txBody>
      </p:sp>
      <p:pic>
        <p:nvPicPr>
          <p:cNvPr id="3" name="Picture 2" descr="Ilustracj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357166"/>
            <a:ext cx="1838325" cy="2286001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6715140" y="2714620"/>
            <a:ext cx="2285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Ignacy Jan Paderewski</a:t>
            </a:r>
            <a:endParaRPr lang="pl-PL" dirty="0"/>
          </a:p>
        </p:txBody>
      </p:sp>
      <p:pic>
        <p:nvPicPr>
          <p:cNvPr id="20484" name="Picture 4" descr="ilustracj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500042"/>
            <a:ext cx="1785950" cy="2381268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357158" y="2928934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Stanisław Moniuszko</a:t>
            </a:r>
            <a:endParaRPr lang="pl-PL" dirty="0"/>
          </a:p>
        </p:txBody>
      </p:sp>
      <p:pic>
        <p:nvPicPr>
          <p:cNvPr id="20486" name="Picture 6" descr="ilustracj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571876"/>
            <a:ext cx="1809750" cy="2286001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428596" y="5929330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Karol Szymanowski</a:t>
            </a:r>
            <a:endParaRPr lang="pl-PL" dirty="0"/>
          </a:p>
        </p:txBody>
      </p:sp>
      <p:pic>
        <p:nvPicPr>
          <p:cNvPr id="20488" name="Picture 8" descr="Ilustracj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702" y="3429000"/>
            <a:ext cx="2000264" cy="2474554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6643702" y="592933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Juliusz Zarębski</a:t>
            </a:r>
            <a:endParaRPr lang="pl-PL" dirty="0"/>
          </a:p>
        </p:txBody>
      </p:sp>
      <p:sp>
        <p:nvSpPr>
          <p:cNvPr id="20490" name="AutoShape 10" descr="Wieniawski Henryk (1835-1880) | Muzykoteka Szkolna"/>
          <p:cNvSpPr>
            <a:spLocks noChangeAspect="1" noChangeArrowheads="1"/>
          </p:cNvSpPr>
          <p:nvPr/>
        </p:nvSpPr>
        <p:spPr bwMode="auto">
          <a:xfrm>
            <a:off x="155575" y="-838200"/>
            <a:ext cx="2628900" cy="1752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0492" name="AutoShape 12" descr="Wieniawski Henryk (1835-1880) | Muzykoteka Szkol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494" name="Picture 14" descr="Wieniawski Henryk (1835-1880) | Muzykoteka Szkoln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4143380"/>
            <a:ext cx="2725256" cy="1809741"/>
          </a:xfrm>
          <a:prstGeom prst="rect">
            <a:avLst/>
          </a:prstGeom>
          <a:noFill/>
        </p:spPr>
      </p:pic>
      <p:sp>
        <p:nvSpPr>
          <p:cNvPr id="16" name="pole tekstowe 15"/>
          <p:cNvSpPr txBox="1"/>
          <p:nvPr/>
        </p:nvSpPr>
        <p:spPr>
          <a:xfrm>
            <a:off x="3214678" y="6072206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Henryk Wieniawski</a:t>
            </a:r>
            <a:endParaRPr lang="pl-PL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714744" y="3286124"/>
            <a:ext cx="1928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 smtClean="0"/>
              <a:t>Pisarze</a:t>
            </a:r>
            <a:endParaRPr lang="pl-PL" sz="3200" b="1" i="1" dirty="0"/>
          </a:p>
        </p:txBody>
      </p:sp>
      <p:pic>
        <p:nvPicPr>
          <p:cNvPr id="3" name="Picture 6" descr="Juliusz Słowacki – Wikipedia, wolna encyklope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2066925" cy="2286001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571472" y="2571744"/>
            <a:ext cx="1652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Juliusz Słowacki</a:t>
            </a:r>
            <a:endParaRPr lang="pl-PL" dirty="0"/>
          </a:p>
        </p:txBody>
      </p:sp>
      <p:pic>
        <p:nvPicPr>
          <p:cNvPr id="19458" name="Picture 2" descr="Adam Mickiewicz (1798-1855) | CiekawostkiHistoryczne.p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428604"/>
            <a:ext cx="2071662" cy="2071662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6429388" y="2500306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Adam Mickiewicz</a:t>
            </a:r>
            <a:endParaRPr lang="pl-PL" dirty="0"/>
          </a:p>
        </p:txBody>
      </p:sp>
      <p:pic>
        <p:nvPicPr>
          <p:cNvPr id="19460" name="Picture 4" descr="Eliza Orzeszkowa – Wikipedia, wolna encyklopedia"/>
          <p:cNvPicPr>
            <a:picLocks noChangeAspect="1" noChangeArrowheads="1"/>
          </p:cNvPicPr>
          <p:nvPr/>
        </p:nvPicPr>
        <p:blipFill>
          <a:blip r:embed="rId4" cstate="print"/>
          <a:srcRect b="9089"/>
          <a:stretch>
            <a:fillRect/>
          </a:stretch>
        </p:blipFill>
        <p:spPr bwMode="auto">
          <a:xfrm>
            <a:off x="6500826" y="3286124"/>
            <a:ext cx="1928922" cy="2786082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6500826" y="6143644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Eliza Orzeszkowa</a:t>
            </a:r>
            <a:endParaRPr lang="pl-PL" dirty="0"/>
          </a:p>
        </p:txBody>
      </p:sp>
      <p:pic>
        <p:nvPicPr>
          <p:cNvPr id="19462" name="Picture 6" descr="Bolesław Prus – Wikipedia, wolna encyklopedia"/>
          <p:cNvPicPr>
            <a:picLocks noChangeAspect="1" noChangeArrowheads="1"/>
          </p:cNvPicPr>
          <p:nvPr/>
        </p:nvPicPr>
        <p:blipFill>
          <a:blip r:embed="rId5" cstate="print"/>
          <a:srcRect b="5753"/>
          <a:stretch>
            <a:fillRect/>
          </a:stretch>
        </p:blipFill>
        <p:spPr bwMode="auto">
          <a:xfrm>
            <a:off x="428596" y="3286124"/>
            <a:ext cx="2172586" cy="2786082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428596" y="6072206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Bolesław Prus</a:t>
            </a:r>
            <a:endParaRPr lang="pl-PL" dirty="0"/>
          </a:p>
        </p:txBody>
      </p:sp>
      <p:pic>
        <p:nvPicPr>
          <p:cNvPr id="19464" name="Picture 8" descr="Henryk Sienkiewicz - Życie i twórczość | Artysta | Culture.p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285728"/>
            <a:ext cx="2693415" cy="1960806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3071802" y="2285992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Henryk Sienkiewicz</a:t>
            </a:r>
            <a:endParaRPr lang="pl-PL" dirty="0"/>
          </a:p>
        </p:txBody>
      </p:sp>
      <p:pic>
        <p:nvPicPr>
          <p:cNvPr id="5" name="Picture 2" descr="155 lat temu zmarł Zygmunt Krasiński, jeden z &quot;wieszczów&quot; polskiej  literatury | dzieje.pl - Historia Polsk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02" y="4071942"/>
            <a:ext cx="2643156" cy="1762104"/>
          </a:xfrm>
          <a:prstGeom prst="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3071802" y="585789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Zygmunt Krasiński</a:t>
            </a:r>
            <a:endParaRPr lang="pl-PL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algn="l"/>
            <a:r>
              <a:rPr lang="pl-PL" b="1" i="1" dirty="0" smtClean="0"/>
              <a:t>Ruchy spiskowe na ziemiach polskich na początku </a:t>
            </a:r>
            <a:r>
              <a:rPr lang="pl-PL" b="1" i="1" dirty="0" smtClean="0"/>
              <a:t>XIX </a:t>
            </a:r>
            <a:r>
              <a:rPr lang="pl-PL" b="1" i="1" dirty="0" smtClean="0"/>
              <a:t>wieku</a:t>
            </a:r>
            <a:endParaRPr lang="pl-PL" b="1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14282" y="1714488"/>
            <a:ext cx="3500462" cy="4786346"/>
          </a:xfrm>
        </p:spPr>
        <p:txBody>
          <a:bodyPr>
            <a:normAutofit fontScale="70000" lnSpcReduction="20000"/>
          </a:bodyPr>
          <a:lstStyle/>
          <a:p>
            <a:pPr algn="l">
              <a:buFont typeface="Arial" pitchFamily="34" charset="0"/>
              <a:buChar char="•"/>
            </a:pPr>
            <a:r>
              <a:rPr lang="pl-PL" dirty="0" smtClean="0">
                <a:solidFill>
                  <a:schemeClr val="tx1"/>
                </a:solidFill>
              </a:rPr>
              <a:t>Towarzystwo Patriotyczne założone przez majora wojska polskiego Waleriana Łukasińskiego.</a:t>
            </a:r>
          </a:p>
          <a:p>
            <a:pPr algn="l">
              <a:buFont typeface="Arial" pitchFamily="34" charset="0"/>
              <a:buChar char="•"/>
            </a:pPr>
            <a:endParaRPr lang="pl-PL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pl-PL" dirty="0" smtClean="0">
                <a:solidFill>
                  <a:schemeClr val="tx1"/>
                </a:solidFill>
              </a:rPr>
              <a:t>Towarzystwo Filomatów – założone przez studentów wileńskich Tomasza Zana i Adama Mickiewicza.</a:t>
            </a:r>
          </a:p>
          <a:p>
            <a:pPr algn="l">
              <a:buFont typeface="Arial" pitchFamily="34" charset="0"/>
              <a:buChar char="•"/>
            </a:pPr>
            <a:endParaRPr lang="pl-PL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pl-PL" dirty="0" smtClean="0">
                <a:solidFill>
                  <a:schemeClr val="tx1"/>
                </a:solidFill>
              </a:rPr>
              <a:t>Sprzysiężenie Podchorążych – założone w Szkole Podchorążych Piechoty; na ich czele stanął podporucznik Piotr Wysocki. </a:t>
            </a:r>
          </a:p>
          <a:p>
            <a:pPr algn="l"/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8434" name="Picture 2" descr="Walerian Łukasiński – Wikipedia, wolna encyklo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1571612"/>
            <a:ext cx="1734826" cy="1820905"/>
          </a:xfrm>
          <a:prstGeom prst="rect">
            <a:avLst/>
          </a:prstGeom>
          <a:noFill/>
        </p:spPr>
      </p:pic>
      <p:pic>
        <p:nvPicPr>
          <p:cNvPr id="18436" name="Picture 4" descr="Ilustracj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2714620"/>
            <a:ext cx="2026241" cy="1857388"/>
          </a:xfrm>
          <a:prstGeom prst="rect">
            <a:avLst/>
          </a:prstGeom>
          <a:noFill/>
        </p:spPr>
      </p:pic>
      <p:pic>
        <p:nvPicPr>
          <p:cNvPr id="18438" name="Picture 6" descr="Mickiewicz Adam Bernard - Encyklopedia PWN - źródło wiarygodnej i rzetelnej  wiedz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58" y="4214818"/>
            <a:ext cx="1357322" cy="2000966"/>
          </a:xfrm>
          <a:prstGeom prst="rect">
            <a:avLst/>
          </a:prstGeom>
          <a:noFill/>
        </p:spPr>
      </p:pic>
      <p:pic>
        <p:nvPicPr>
          <p:cNvPr id="18440" name="Picture 8" descr="Piotr Wysocki (wojskowy) – Wikipedia, wolna encykloped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4643446"/>
            <a:ext cx="1643074" cy="191692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42852"/>
            <a:ext cx="9144000" cy="1470025"/>
          </a:xfrm>
        </p:spPr>
        <p:txBody>
          <a:bodyPr/>
          <a:lstStyle/>
          <a:p>
            <a:pPr algn="l"/>
            <a:r>
              <a:rPr lang="pl-PL" b="1" i="1" dirty="0" smtClean="0"/>
              <a:t>Działalność polityczna Józefa Piłsudskiego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1714488"/>
            <a:ext cx="5857884" cy="22860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l-PL" dirty="0" smtClean="0">
                <a:solidFill>
                  <a:schemeClr val="tx1"/>
                </a:solidFill>
              </a:rPr>
              <a:t>-zaangażował się w działalność opozycyjną wobec władz carskich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-przystąpił </a:t>
            </a:r>
            <a:r>
              <a:rPr lang="pl-PL" dirty="0" smtClean="0">
                <a:solidFill>
                  <a:schemeClr val="tx1"/>
                </a:solidFill>
              </a:rPr>
              <a:t>do Polskiej Partii Socjalistycznej i szybko stał się jednym z jej najważniejszych działaczy i ideologów</a:t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-</a:t>
            </a:r>
            <a:r>
              <a:rPr lang="pl-PL" dirty="0" smtClean="0">
                <a:solidFill>
                  <a:schemeClr val="tx1"/>
                </a:solidFill>
              </a:rPr>
              <a:t>od 1894 r. pełnił funkcję redaktora naczelnego konspiracyjnego pisma PPS - "Robotnika"</a:t>
            </a:r>
          </a:p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15362" name="Picture 2" descr="Józef Piłsudski – Wikipedia, wolna encyklope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1071546"/>
            <a:ext cx="2786082" cy="3858724"/>
          </a:xfrm>
          <a:prstGeom prst="rect">
            <a:avLst/>
          </a:prstGeom>
          <a:noFill/>
        </p:spPr>
      </p:pic>
      <p:pic>
        <p:nvPicPr>
          <p:cNvPr id="15364" name="Picture 4" descr="Polska Partia Socjalistyczna – Wikipedia, wolna encyklo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143248"/>
            <a:ext cx="2786082" cy="2786082"/>
          </a:xfrm>
          <a:prstGeom prst="rect">
            <a:avLst/>
          </a:prstGeom>
          <a:noFill/>
        </p:spPr>
      </p:pic>
      <p:pic>
        <p:nvPicPr>
          <p:cNvPr id="15366" name="Picture 6" descr="Robotnik (gazeta) – Wikipedia, wolna encykloped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571876"/>
            <a:ext cx="2286000" cy="29432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1470025"/>
          </a:xfrm>
        </p:spPr>
        <p:txBody>
          <a:bodyPr/>
          <a:lstStyle/>
          <a:p>
            <a:pPr algn="l"/>
            <a:r>
              <a:rPr lang="pl-PL" b="1" i="1" dirty="0" smtClean="0"/>
              <a:t>Pierwszy rozbiór Polski - 1772</a:t>
            </a:r>
            <a:endParaRPr lang="pl-PL" b="1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  </a:t>
            </a:r>
            <a:endParaRPr lang="pl-PL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293" t="3448" r="1722" b="6896"/>
          <a:stretch>
            <a:fillRect/>
          </a:stretch>
        </p:blipFill>
        <p:spPr bwMode="auto">
          <a:xfrm>
            <a:off x="571472" y="1142984"/>
            <a:ext cx="7935113" cy="550167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14282" y="357166"/>
            <a:ext cx="78581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-powołał </a:t>
            </a:r>
            <a:r>
              <a:rPr lang="pl-PL" dirty="0" smtClean="0"/>
              <a:t>strzeleckie organizacje wojskowe - we Lwowie założono Związek Strzelecki, a w Krakowie Towarzystwo Strzeleckie</a:t>
            </a:r>
            <a:br>
              <a:rPr lang="pl-PL" dirty="0" smtClean="0"/>
            </a:br>
            <a:r>
              <a:rPr lang="pl-PL" dirty="0" smtClean="0"/>
              <a:t>-powołał do życia Polski Skarb Narodowy</a:t>
            </a:r>
          </a:p>
          <a:p>
            <a:r>
              <a:rPr lang="pl-PL" dirty="0" smtClean="0"/>
              <a:t>-stworzył I Kompanię Kadrową </a:t>
            </a:r>
          </a:p>
          <a:p>
            <a:r>
              <a:rPr lang="pl-PL" dirty="0" smtClean="0"/>
              <a:t>-został dowódcą 1 pułku, a potem I Brygady Legionów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endParaRPr lang="pl-PL" dirty="0" smtClean="0"/>
          </a:p>
        </p:txBody>
      </p:sp>
      <p:pic>
        <p:nvPicPr>
          <p:cNvPr id="2050" name="Picture 2" descr="ZS &quot;STRZELEC&quot; Józefa Piłsudskiego – KOMENDA GŁÓW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785926"/>
            <a:ext cx="2428892" cy="2428892"/>
          </a:xfrm>
          <a:prstGeom prst="rect">
            <a:avLst/>
          </a:prstGeom>
          <a:noFill/>
        </p:spPr>
      </p:pic>
      <p:pic>
        <p:nvPicPr>
          <p:cNvPr id="2052" name="Picture 4" descr="Skarb Narodowy Polski, Wydział Narodowy; znaczki skarbo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714884"/>
            <a:ext cx="3071834" cy="1941400"/>
          </a:xfrm>
          <a:prstGeom prst="rect">
            <a:avLst/>
          </a:prstGeom>
          <a:noFill/>
        </p:spPr>
      </p:pic>
      <p:pic>
        <p:nvPicPr>
          <p:cNvPr id="2054" name="Picture 6" descr="Odznaka Pierwsza Kompania... w Muzeum Kolekcji Militarnej i Falerystyki w  MyViMu.c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4000504"/>
            <a:ext cx="2357454" cy="2293194"/>
          </a:xfrm>
          <a:prstGeom prst="rect">
            <a:avLst/>
          </a:prstGeom>
          <a:noFill/>
        </p:spPr>
      </p:pic>
      <p:pic>
        <p:nvPicPr>
          <p:cNvPr id="2056" name="Picture 8" descr="I Brygada Legionów Polskich – Wikipedia, wolna encykloped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2285992"/>
            <a:ext cx="2071702" cy="205695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85720" y="285728"/>
            <a:ext cx="80010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-we wrześniu 1914 r. powstała Polska Organizacja Wojskowa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-Piłsudski został Naczelnikiem Państwa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 -w maju 1926 r. przejął pełnię władzy w kraju, ustanawiając rządy autorytarne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1026" name="Picture 2" descr="Polska Organizacja Wojskowa | Oficjalna strona PO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714620"/>
            <a:ext cx="3009900" cy="2981326"/>
          </a:xfrm>
          <a:prstGeom prst="rect">
            <a:avLst/>
          </a:prstGeom>
          <a:noFill/>
        </p:spPr>
      </p:pic>
      <p:pic>
        <p:nvPicPr>
          <p:cNvPr id="1028" name="Picture 4" descr="20 lutego 1919 r. Józef Piłsudski Naczelnikiem Państwa - Mobilna INTERIA w  INTERIA.P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928934"/>
            <a:ext cx="4095737" cy="265403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2844" y="428604"/>
            <a:ext cx="7772400" cy="1470025"/>
          </a:xfrm>
        </p:spPr>
        <p:txBody>
          <a:bodyPr/>
          <a:lstStyle/>
          <a:p>
            <a:pPr algn="l"/>
            <a:r>
              <a:rPr lang="pl-PL" b="1" i="1" dirty="0" smtClean="0"/>
              <a:t>Działalność polityczna Romana Dmowskiego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  </a:t>
            </a:r>
            <a:endParaRPr lang="pl-PL" dirty="0"/>
          </a:p>
        </p:txBody>
      </p:sp>
      <p:pic>
        <p:nvPicPr>
          <p:cNvPr id="9218" name="Picture 2" descr="Roman Dmowski. Kim był jeden z Ojców Niepodległości i współtwórca polskiego  ruchu narodowego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285860"/>
            <a:ext cx="3348005" cy="2857177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142844" y="2000240"/>
            <a:ext cx="50720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-w 1893 roku w Królestwie powstała z inicjatywy Dmowskiego Liga Narodowa, </a:t>
            </a:r>
          </a:p>
          <a:p>
            <a:r>
              <a:rPr lang="pl-PL" dirty="0" smtClean="0"/>
              <a:t>-był </a:t>
            </a:r>
            <a:r>
              <a:rPr lang="pl-PL" dirty="0" smtClean="0"/>
              <a:t>organizatorem pierwszej po powstaniu styczniowym manifestacji ulicznej, mającej uczcić setną rocznicę Konstytucji 3-go maja;</a:t>
            </a:r>
          </a:p>
          <a:p>
            <a:r>
              <a:rPr lang="pl-PL" dirty="0" smtClean="0"/>
              <a:t>- W 1903 roku wydał książkę „</a:t>
            </a:r>
            <a:r>
              <a:rPr lang="pl-PL" i="1" dirty="0" smtClean="0"/>
              <a:t>Myśli nowoczesnego Polaka”</a:t>
            </a:r>
            <a:endParaRPr lang="pl-PL" dirty="0" smtClean="0"/>
          </a:p>
        </p:txBody>
      </p:sp>
      <p:pic>
        <p:nvPicPr>
          <p:cNvPr id="6" name="Picture 2" descr="Liga Narodowa - czyli Dmowski, Balicki, Popławski - YouT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429132"/>
            <a:ext cx="3643338" cy="2049378"/>
          </a:xfrm>
          <a:prstGeom prst="rect">
            <a:avLst/>
          </a:prstGeom>
          <a:noFill/>
        </p:spPr>
      </p:pic>
      <p:pic>
        <p:nvPicPr>
          <p:cNvPr id="7" name="Picture 4" descr="Myśli nowoczesnego Polaka – Wikipedia, wolna encykloped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3929066"/>
            <a:ext cx="1928826" cy="281433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71472" y="3786190"/>
            <a:ext cx="7772400" cy="1470025"/>
          </a:xfrm>
        </p:spPr>
        <p:txBody>
          <a:bodyPr>
            <a:normAutofit/>
          </a:bodyPr>
          <a:lstStyle/>
          <a:p>
            <a:r>
              <a:rPr lang="pl-PL" dirty="0" smtClean="0"/>
              <a:t> 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85720" y="428604"/>
            <a:ext cx="8572560" cy="1752600"/>
          </a:xfrm>
        </p:spPr>
        <p:txBody>
          <a:bodyPr>
            <a:normAutofit/>
          </a:bodyPr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214282" y="285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/>
              <a:t>-w </a:t>
            </a:r>
            <a:r>
              <a:rPr lang="pl-PL" dirty="0" smtClean="0"/>
              <a:t>lutym 1907 roku został wybrany posłem do rosyjskiej Dumy</a:t>
            </a:r>
          </a:p>
        </p:txBody>
      </p:sp>
      <p:sp>
        <p:nvSpPr>
          <p:cNvPr id="8" name="Prostokąt 7"/>
          <p:cNvSpPr/>
          <p:nvPr/>
        </p:nvSpPr>
        <p:spPr>
          <a:xfrm>
            <a:off x="285720" y="11429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/>
              <a:t>-w </a:t>
            </a:r>
            <a:r>
              <a:rPr lang="pl-PL" dirty="0" smtClean="0"/>
              <a:t>1917 roku został prezesem Komitetu Narodowego Polski z siedzibą w Paryżu</a:t>
            </a:r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285720" y="18573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/>
              <a:t>-z jego inicjatywy została zorganizowana 100 tysięczna Błękitna Armia</a:t>
            </a:r>
            <a:endParaRPr lang="pl-PL" dirty="0"/>
          </a:p>
        </p:txBody>
      </p:sp>
      <p:pic>
        <p:nvPicPr>
          <p:cNvPr id="11266" name="Picture 2" descr="ROMAN DMOWSKI - NIEMCY, ROSJA I KWESTIA POLSKA :: Antykwariat internetowy -  Skup i sprzedaż książek - antykwariat.waw.pl Antykwaria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285728"/>
            <a:ext cx="2139609" cy="3024182"/>
          </a:xfrm>
          <a:prstGeom prst="rect">
            <a:avLst/>
          </a:prstGeom>
          <a:noFill/>
        </p:spPr>
      </p:pic>
      <p:pic>
        <p:nvPicPr>
          <p:cNvPr id="11268" name="Picture 4" descr="Błękitna Armia Dmowskiego, Paderewskiego i Hallera - z cyklu „Droga do  Niepodległości” - Wiadomości Ostrów Wielkopolski - Kurier Ostrows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571744"/>
            <a:ext cx="3114268" cy="2044702"/>
          </a:xfrm>
          <a:prstGeom prst="rect">
            <a:avLst/>
          </a:prstGeom>
          <a:noFill/>
        </p:spPr>
      </p:pic>
      <p:pic>
        <p:nvPicPr>
          <p:cNvPr id="11270" name="Picture 6" descr="Dawny Gdańsk :: Zobacz temat - Traktat Wersalsk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3571876"/>
            <a:ext cx="2097016" cy="30479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142844" y="2857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/>
              <a:t>-po odzyskaniu przez Polskę niepodległości w 1919 roku został wybrany posłem na Sejm Ustawodawczy  z ramienia Związku Ludowo-Narodowego</a:t>
            </a:r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214282" y="1857364"/>
            <a:ext cx="371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-członek Rady Obrony Państwa</a:t>
            </a: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214282" y="2714620"/>
            <a:ext cx="3857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-założyciel Obozu Wielkiej Polski 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285720" y="4500570"/>
            <a:ext cx="3246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-w roku 1928 utworzył Stronnictwo Narodowe</a:t>
            </a:r>
            <a:endParaRPr lang="pl-PL" dirty="0"/>
          </a:p>
        </p:txBody>
      </p:sp>
      <p:pic>
        <p:nvPicPr>
          <p:cNvPr id="10242" name="Picture 2" descr="Żołnierze Rzeczypospolitej! [Inc.:] Wielka wojna, którą od szeregu miesięcy  prowadzicie na wschodzie z przemocą wroga [...] : Warszawa, dn. 3 lipca 1920  r. - Piłsudski Józef | Polo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285728"/>
            <a:ext cx="1528542" cy="2305042"/>
          </a:xfrm>
          <a:prstGeom prst="rect">
            <a:avLst/>
          </a:prstGeom>
          <a:noFill/>
        </p:spPr>
      </p:pic>
      <p:pic>
        <p:nvPicPr>
          <p:cNvPr id="10244" name="Picture 4" descr="Obóz Wielkiej Polski 2003 - 20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3286124"/>
            <a:ext cx="2251348" cy="2428474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214282" y="3643314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-prezes Wielkiej Rady</a:t>
            </a:r>
            <a:endParaRPr lang="pl-PL" dirty="0"/>
          </a:p>
        </p:txBody>
      </p:sp>
      <p:pic>
        <p:nvPicPr>
          <p:cNvPr id="10246" name="Picture 6" descr="Stronnictwo Narodowe (1928–1947) – Wikipedia, wolna encykloped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30" y="3214686"/>
            <a:ext cx="1285884" cy="334050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2844" y="142852"/>
            <a:ext cx="7772400" cy="1470025"/>
          </a:xfrm>
        </p:spPr>
        <p:txBody>
          <a:bodyPr/>
          <a:lstStyle/>
          <a:p>
            <a:pPr algn="l"/>
            <a:r>
              <a:rPr lang="pl-PL" b="1" i="1" dirty="0" smtClean="0"/>
              <a:t>Legiony Piłsudskiego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14282" y="1571612"/>
            <a:ext cx="6400800" cy="17526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pl-PL" dirty="0" smtClean="0">
                <a:solidFill>
                  <a:schemeClr val="tx1"/>
                </a:solidFill>
              </a:rPr>
              <a:t>Józef Piłsudski był dowódcą I Brygady. Komendantami Legionów byli zaś generałowie wywodzący się z armii </a:t>
            </a:r>
            <a:r>
              <a:rPr lang="pl-PL" dirty="0" err="1" smtClean="0">
                <a:solidFill>
                  <a:schemeClr val="tx1"/>
                </a:solidFill>
              </a:rPr>
              <a:t>austro-węgierskiej</a:t>
            </a:r>
            <a:r>
              <a:rPr lang="pl-PL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pl-PL" dirty="0" smtClean="0">
                <a:solidFill>
                  <a:schemeClr val="tx1"/>
                </a:solidFill>
              </a:rPr>
              <a:t>O wyjątkowości I Brygady zadecydowało wiele czynników – było to wojsko ochotnicze, ideowe, obywatelskie, w którym panował demokratyzm stosunków.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8194" name="Picture 2" descr="Legiony Polskie. Odznaka Za wierną służb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3857628"/>
            <a:ext cx="2857500" cy="266700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000232" y="4643446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Odznaka za wierną służbę. </a:t>
            </a:r>
            <a:endParaRPr lang="pl-PL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14282" y="571480"/>
            <a:ext cx="56435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Piłsudski przywiązywał ogromną wagę do zwyczajów panujących wewnątrz I Brygady. Hołdowano demokratyczno-egalitarnym ideałom – w jednostce zwracano się do siebie per „obywatelu”, wszyscy otrzymywali równy żołd, oficerowie dzielili trudy walki z szeregowcami.</a:t>
            </a:r>
            <a:endParaRPr lang="pl-PL" dirty="0"/>
          </a:p>
        </p:txBody>
      </p:sp>
      <p:pic>
        <p:nvPicPr>
          <p:cNvPr id="41986" name="Picture 2" descr="Legiony Piłsudskiego to bujda. Józef Piłsudski nie był wcale ich dowódcą,  twórcą ani nawet pomysłodawcą | CiekawostkiHistoryczne.p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1000108"/>
            <a:ext cx="3405158" cy="3405158"/>
          </a:xfrm>
          <a:prstGeom prst="rect">
            <a:avLst/>
          </a:prstGeom>
          <a:noFill/>
        </p:spPr>
      </p:pic>
      <p:pic>
        <p:nvPicPr>
          <p:cNvPr id="41988" name="Picture 4" descr="Legiony Polskie: narodziny kultu Józefa Piłsudskiego | Portal historyczny  Histmag.org - historia dla każdego!"/>
          <p:cNvPicPr>
            <a:picLocks noChangeAspect="1" noChangeArrowheads="1"/>
          </p:cNvPicPr>
          <p:nvPr/>
        </p:nvPicPr>
        <p:blipFill>
          <a:blip r:embed="rId3"/>
          <a:srcRect b="4544"/>
          <a:stretch>
            <a:fillRect/>
          </a:stretch>
        </p:blipFill>
        <p:spPr bwMode="auto">
          <a:xfrm>
            <a:off x="357158" y="2928934"/>
            <a:ext cx="4809325" cy="35004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2844" y="142852"/>
            <a:ext cx="8858280" cy="1470025"/>
          </a:xfrm>
        </p:spPr>
        <p:txBody>
          <a:bodyPr/>
          <a:lstStyle/>
          <a:p>
            <a:pPr algn="l"/>
            <a:r>
              <a:rPr lang="pl-PL" b="1" i="1" dirty="0" smtClean="0"/>
              <a:t>Przebieg I wojny światowej na ziemiach polskich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14282" y="1785926"/>
            <a:ext cx="5429288" cy="471490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pl-PL" sz="1800" dirty="0" smtClean="0">
                <a:solidFill>
                  <a:schemeClr val="tx1"/>
                </a:solidFill>
              </a:rPr>
              <a:t>Polskie formacje wojskowe:</a:t>
            </a:r>
          </a:p>
          <a:p>
            <a:pPr algn="l">
              <a:buFont typeface="Arial" pitchFamily="34" charset="0"/>
              <a:buChar char="•"/>
            </a:pPr>
            <a:r>
              <a:rPr lang="pl-PL" sz="1800" dirty="0" smtClean="0">
                <a:solidFill>
                  <a:schemeClr val="tx1"/>
                </a:solidFill>
              </a:rPr>
              <a:t>u boku państw centralnych: Kompania Kadrowa, Legiony Polskie</a:t>
            </a:r>
          </a:p>
          <a:p>
            <a:pPr algn="l">
              <a:buFont typeface="Arial" pitchFamily="34" charset="0"/>
              <a:buChar char="•"/>
            </a:pPr>
            <a:r>
              <a:rPr lang="pl-PL" sz="1800" dirty="0" smtClean="0">
                <a:solidFill>
                  <a:schemeClr val="tx1"/>
                </a:solidFill>
              </a:rPr>
              <a:t>u boku ententy: Legion Puławski, Trzy Korpusy Polskie</a:t>
            </a:r>
          </a:p>
          <a:p>
            <a:pPr algn="l">
              <a:buFont typeface="Arial" pitchFamily="34" charset="0"/>
              <a:buChar char="•"/>
            </a:pPr>
            <a:r>
              <a:rPr lang="pl-PL" sz="1800" dirty="0" smtClean="0">
                <a:solidFill>
                  <a:schemeClr val="tx1"/>
                </a:solidFill>
              </a:rPr>
              <a:t>We Francji: Błękitna Armia Hallera</a:t>
            </a:r>
          </a:p>
          <a:p>
            <a:pPr algn="l"/>
            <a:endParaRPr lang="pl-PL" sz="1800" dirty="0" smtClean="0">
              <a:solidFill>
                <a:schemeClr val="tx1"/>
              </a:solidFill>
            </a:endParaRPr>
          </a:p>
          <a:p>
            <a:pPr algn="l"/>
            <a:r>
              <a:rPr lang="pl-PL" sz="1800" dirty="0" smtClean="0">
                <a:solidFill>
                  <a:schemeClr val="tx1"/>
                </a:solidFill>
              </a:rPr>
              <a:t>Polityka państw centralnych: akt 5 listopada 1916r., powołanie Rady Regencyjnej </a:t>
            </a:r>
          </a:p>
          <a:p>
            <a:pPr algn="l">
              <a:buFont typeface="Arial" pitchFamily="34" charset="0"/>
              <a:buChar char="•"/>
            </a:pPr>
            <a:r>
              <a:rPr lang="pl-PL" sz="1800" dirty="0" smtClean="0">
                <a:solidFill>
                  <a:schemeClr val="tx1"/>
                </a:solidFill>
              </a:rPr>
              <a:t> polityka państw ententy: 13. punkt w orędziu T. W. Wilsona</a:t>
            </a:r>
          </a:p>
          <a:p>
            <a:pPr algn="l"/>
            <a:endParaRPr lang="pl-PL" sz="1800" dirty="0" smtClean="0">
              <a:solidFill>
                <a:schemeClr val="tx1"/>
              </a:solidFill>
            </a:endParaRPr>
          </a:p>
          <a:p>
            <a:pPr algn="l"/>
            <a:r>
              <a:rPr lang="pl-PL" sz="1800" dirty="0" smtClean="0">
                <a:solidFill>
                  <a:schemeClr val="tx1"/>
                </a:solidFill>
              </a:rPr>
              <a:t>Polacy na konferencji paryskiej</a:t>
            </a:r>
          </a:p>
          <a:p>
            <a:pPr algn="l">
              <a:buFont typeface="Arial" pitchFamily="34" charset="0"/>
              <a:buChar char="•"/>
            </a:pPr>
            <a:r>
              <a:rPr lang="pl-PL" sz="1800" dirty="0" smtClean="0">
                <a:solidFill>
                  <a:schemeClr val="tx1"/>
                </a:solidFill>
              </a:rPr>
              <a:t>Polska delegacja: Ignacy Jan Paderewski, Roman Dmowski, Władysław Grabski</a:t>
            </a:r>
          </a:p>
          <a:p>
            <a:pPr algn="l">
              <a:buFont typeface="Arial" pitchFamily="34" charset="0"/>
              <a:buChar char="•"/>
            </a:pPr>
            <a:r>
              <a:rPr lang="pl-PL" sz="1800" dirty="0" smtClean="0">
                <a:solidFill>
                  <a:schemeClr val="tx1"/>
                </a:solidFill>
              </a:rPr>
              <a:t>powstanie konferencji w sprawie polskiej: przyłączenie Wielkopolski i Pomorza Gdańskiego, Gdańsk wolnym miastem, plebiscyt na Śląsku i Mazurach </a:t>
            </a:r>
            <a:endParaRPr lang="pl-PL" sz="1800" dirty="0">
              <a:solidFill>
                <a:schemeClr val="tx1"/>
              </a:solidFill>
            </a:endParaRPr>
          </a:p>
        </p:txBody>
      </p:sp>
      <p:pic>
        <p:nvPicPr>
          <p:cNvPr id="9220" name="Picture 4" descr="Rada Regencyjna – Wikipedia, wolna encyklope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54" y="1000108"/>
            <a:ext cx="1809748" cy="1809749"/>
          </a:xfrm>
          <a:prstGeom prst="rect">
            <a:avLst/>
          </a:prstGeom>
          <a:noFill/>
        </p:spPr>
      </p:pic>
      <p:pic>
        <p:nvPicPr>
          <p:cNvPr id="9222" name="Picture 6" descr="Józef Haller – Wikipedia, wolna encyklo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357430"/>
            <a:ext cx="1703854" cy="2643206"/>
          </a:xfrm>
          <a:prstGeom prst="rect">
            <a:avLst/>
          </a:prstGeom>
          <a:noFill/>
        </p:spPr>
      </p:pic>
      <p:pic>
        <p:nvPicPr>
          <p:cNvPr id="9224" name="Picture 8" descr="145 lat temu urodził się Władysław Grabski – premier RP, autor reformy  walutowej | dzieje.pl - Historia Polsk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5072074"/>
            <a:ext cx="2045326" cy="163353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icytacja. Sprawa polska w 1917 roku - Epodreczniki.p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0"/>
            <a:ext cx="671517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pl-PL" b="1" i="1" dirty="0" smtClean="0"/>
              <a:t>Decyzje kongresu pokojowego w Wersalu w sprawie Polski – 28 czerwca 1919 rok</a:t>
            </a:r>
            <a:endParaRPr lang="pl-PL" b="1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  </a:t>
            </a:r>
            <a:endParaRPr lang="pl-PL" dirty="0"/>
          </a:p>
        </p:txBody>
      </p:sp>
      <p:sp>
        <p:nvSpPr>
          <p:cNvPr id="8194" name="AutoShape 2" descr="Sprawa polska na konferencji wersalskie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196" name="Picture 4" descr="Sprawa polska na konferencji wersalskiej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428736"/>
            <a:ext cx="6223294" cy="54292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1470025"/>
          </a:xfrm>
        </p:spPr>
        <p:txBody>
          <a:bodyPr/>
          <a:lstStyle/>
          <a:p>
            <a:pPr algn="l"/>
            <a:r>
              <a:rPr lang="pl-PL" b="1" i="1" dirty="0" smtClean="0"/>
              <a:t>Drugi rozbiór Polski - 1793</a:t>
            </a:r>
            <a:endParaRPr lang="pl-PL" b="1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  </a:t>
            </a:r>
            <a:endParaRPr lang="pl-PL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673" t="9969" r="4673" b="6543"/>
          <a:stretch>
            <a:fillRect/>
          </a:stretch>
        </p:blipFill>
        <p:spPr bwMode="auto">
          <a:xfrm>
            <a:off x="928662" y="1071546"/>
            <a:ext cx="8072494" cy="557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00034" y="2500306"/>
            <a:ext cx="7772400" cy="1470025"/>
          </a:xfrm>
        </p:spPr>
        <p:txBody>
          <a:bodyPr/>
          <a:lstStyle/>
          <a:p>
            <a:pPr algn="l"/>
            <a:r>
              <a:rPr lang="pl-PL" b="1" i="1" dirty="0" smtClean="0"/>
              <a:t>Walka o ukształtowanie granic Polski</a:t>
            </a:r>
            <a:endParaRPr lang="pl-PL" b="1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  </a:t>
            </a:r>
            <a:endParaRPr lang="pl-PL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2844" y="214290"/>
            <a:ext cx="8643998" cy="1470025"/>
          </a:xfrm>
        </p:spPr>
        <p:txBody>
          <a:bodyPr>
            <a:normAutofit fontScale="90000"/>
          </a:bodyPr>
          <a:lstStyle/>
          <a:p>
            <a:pPr algn="l"/>
            <a:r>
              <a:rPr lang="pl-PL" b="1" i="1" dirty="0" smtClean="0"/>
              <a:t>a) Powstanie wielkopolskie 1918-1919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85720" y="1142984"/>
            <a:ext cx="2786050" cy="1752600"/>
          </a:xfrm>
        </p:spPr>
        <p:txBody>
          <a:bodyPr>
            <a:normAutofit/>
          </a:bodyPr>
          <a:lstStyle/>
          <a:p>
            <a:pPr algn="l"/>
            <a:r>
              <a:rPr lang="pl-PL" sz="1800" dirty="0" smtClean="0">
                <a:solidFill>
                  <a:schemeClr val="tx1"/>
                </a:solidFill>
              </a:rPr>
              <a:t>Powstanie zakończyło się sukcesem dzięki dobrej organizacji zrywu, ale także wysokiej samoorganizacji wielkopolskiego społeczeństwa.</a:t>
            </a:r>
            <a:endParaRPr lang="pl-PL" sz="1800" dirty="0">
              <a:solidFill>
                <a:schemeClr val="tx1"/>
              </a:solidFill>
            </a:endParaRPr>
          </a:p>
        </p:txBody>
      </p:sp>
      <p:pic>
        <p:nvPicPr>
          <p:cNvPr id="4100" name="Picture 4" descr="Mapa Powstania Wielkopolskiego. | Poland history, History, Pola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1357298"/>
            <a:ext cx="4991097" cy="5315650"/>
          </a:xfrm>
          <a:prstGeom prst="rect">
            <a:avLst/>
          </a:prstGeom>
          <a:noFill/>
        </p:spPr>
      </p:pic>
      <p:pic>
        <p:nvPicPr>
          <p:cNvPr id="4102" name="Picture 6" descr="Powstanie Wielkopolskie - jedyna tak duża, udana polska insurekcja |  dzieje.pl - Historia Polsk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500438"/>
            <a:ext cx="3357536" cy="206824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2844" y="142852"/>
            <a:ext cx="7772400" cy="1470025"/>
          </a:xfrm>
        </p:spPr>
        <p:txBody>
          <a:bodyPr/>
          <a:lstStyle/>
          <a:p>
            <a:pPr algn="l"/>
            <a:r>
              <a:rPr lang="pl-PL" b="1" i="1" dirty="0" smtClean="0"/>
              <a:t>b) Powstanie śląskie</a:t>
            </a:r>
            <a:endParaRPr lang="pl-PL" b="1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14282" y="1500174"/>
            <a:ext cx="8929718" cy="17526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pl-PL" dirty="0" smtClean="0">
                <a:solidFill>
                  <a:schemeClr val="tx1"/>
                </a:solidFill>
              </a:rPr>
              <a:t>I powstanie śląskie – od 16 sierpnia do 24 sierpnia 1919 r.</a:t>
            </a:r>
          </a:p>
          <a:p>
            <a:pPr algn="l"/>
            <a:r>
              <a:rPr lang="pl-PL" dirty="0" smtClean="0">
                <a:solidFill>
                  <a:schemeClr val="tx1"/>
                </a:solidFill>
              </a:rPr>
              <a:t>II powstanie śląskie – od 19/20 sierpnia do 25 sierpnia 1920 r.</a:t>
            </a:r>
          </a:p>
          <a:p>
            <a:pPr algn="l"/>
            <a:r>
              <a:rPr lang="pl-PL" dirty="0" smtClean="0">
                <a:solidFill>
                  <a:schemeClr val="tx1"/>
                </a:solidFill>
              </a:rPr>
              <a:t>III powstanie śląskie – od 2/3 maja do 5 lipca 1921 r.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5122" name="Picture 2" descr="Ilustrac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071810"/>
            <a:ext cx="2071702" cy="2959576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500034" y="6072206"/>
            <a:ext cx="3417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Alfons Zgrzebniok – I </a:t>
            </a:r>
            <a:r>
              <a:rPr lang="pl-PL" dirty="0" err="1" smtClean="0"/>
              <a:t>i</a:t>
            </a:r>
            <a:r>
              <a:rPr lang="pl-PL" dirty="0" smtClean="0"/>
              <a:t> II powstanie</a:t>
            </a:r>
            <a:endParaRPr lang="pl-PL" dirty="0"/>
          </a:p>
        </p:txBody>
      </p:sp>
      <p:pic>
        <p:nvPicPr>
          <p:cNvPr id="5124" name="Picture 4" descr="Ilustracj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000372"/>
            <a:ext cx="2137484" cy="3071834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5286380" y="6143644"/>
            <a:ext cx="3305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Wojciech Korfanty – III powstanie</a:t>
            </a:r>
            <a:endParaRPr lang="pl-PL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upload.wikimedia.org/wikipedia/commons/5/58/Powstania%C5%9Al%C4%85ski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42852"/>
            <a:ext cx="5229651" cy="65722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0" y="0"/>
            <a:ext cx="9001156" cy="1470025"/>
          </a:xfrm>
        </p:spPr>
        <p:txBody>
          <a:bodyPr>
            <a:normAutofit/>
          </a:bodyPr>
          <a:lstStyle/>
          <a:p>
            <a:pPr algn="l"/>
            <a:r>
              <a:rPr lang="pl-PL" sz="4000" b="1" i="1" dirty="0" smtClean="0"/>
              <a:t>Plebiscyt na Warmii, Mazurach i Śląsku</a:t>
            </a:r>
            <a:endParaRPr lang="pl-PL" sz="4000" b="1" i="1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42844" y="1357298"/>
            <a:ext cx="3214710" cy="314327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pl-PL" dirty="0" smtClean="0">
                <a:solidFill>
                  <a:schemeClr val="tx1"/>
                </a:solidFill>
              </a:rPr>
              <a:t>11 lipca 1920 roku na terenach </a:t>
            </a:r>
            <a:r>
              <a:rPr lang="pl-PL" dirty="0" err="1" smtClean="0">
                <a:solidFill>
                  <a:schemeClr val="tx1"/>
                </a:solidFill>
              </a:rPr>
              <a:t>Powiśla</a:t>
            </a:r>
            <a:r>
              <a:rPr lang="pl-PL" dirty="0" smtClean="0">
                <a:solidFill>
                  <a:schemeClr val="tx1"/>
                </a:solidFill>
              </a:rPr>
              <a:t>, Warmii i Mazur odbył się plebiscyt, który zadecydował o kształcie granic II RP.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2050" name="Picture 2" descr="stara mapa warmii i mazur z zaznaczonymi terenami plebiscytowy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1133133"/>
            <a:ext cx="5336688" cy="558199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1470025"/>
          </a:xfrm>
        </p:spPr>
        <p:txBody>
          <a:bodyPr/>
          <a:lstStyle/>
          <a:p>
            <a:pPr algn="l"/>
            <a:r>
              <a:rPr lang="pl-PL" b="1" i="1" dirty="0" smtClean="0"/>
              <a:t>Wojna z bolszewikami 1920</a:t>
            </a:r>
            <a:endParaRPr lang="pl-PL" b="1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14282" y="1428736"/>
            <a:ext cx="3500462" cy="307183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pl-PL" dirty="0" smtClean="0">
                <a:solidFill>
                  <a:schemeClr val="tx1"/>
                </a:solidFill>
              </a:rPr>
              <a:t>Główną przyczyną wybuchu wojny polsko-bolszewickiej było zagrożenie dla niepodległości Polski ze strony Rosji bolszewickiej oraz próba wcielenia w życie idei permanentnej rewolucji i eksportu rewolucji komunistycznej na teren całej Europy.</a:t>
            </a:r>
          </a:p>
          <a:p>
            <a:endParaRPr lang="pl-PL" dirty="0"/>
          </a:p>
        </p:txBody>
      </p:sp>
      <p:pic>
        <p:nvPicPr>
          <p:cNvPr id="1026" name="Picture 2" descr="Włącz Polskę- Polska-szkola.p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1214422"/>
            <a:ext cx="5002862" cy="544830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1470025"/>
          </a:xfrm>
        </p:spPr>
        <p:txBody>
          <a:bodyPr/>
          <a:lstStyle/>
          <a:p>
            <a:pPr algn="l"/>
            <a:r>
              <a:rPr lang="pl-PL" b="1" i="1" dirty="0" smtClean="0"/>
              <a:t>Trzeci rozbiór Polski - 1795</a:t>
            </a:r>
            <a:endParaRPr lang="pl-PL" b="1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  </a:t>
            </a: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2807" r="4210" b="8773"/>
          <a:stretch>
            <a:fillRect/>
          </a:stretch>
        </p:blipFill>
        <p:spPr bwMode="auto">
          <a:xfrm>
            <a:off x="714348" y="1142984"/>
            <a:ext cx="7786710" cy="53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1470025"/>
          </a:xfrm>
        </p:spPr>
        <p:txBody>
          <a:bodyPr/>
          <a:lstStyle/>
          <a:p>
            <a:pPr algn="l"/>
            <a:r>
              <a:rPr lang="pl-PL" b="1" i="1" dirty="0" smtClean="0"/>
              <a:t>Legiony Polskie we Włoszech</a:t>
            </a:r>
            <a:endParaRPr lang="pl-PL" b="1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1500174"/>
            <a:ext cx="4714876" cy="135732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l-PL" dirty="0" smtClean="0">
                <a:solidFill>
                  <a:schemeClr val="tx1"/>
                </a:solidFill>
              </a:rPr>
              <a:t>Dowódcą Legionów Polskich został gen. Jan Henryk Dąbrowski.</a:t>
            </a:r>
          </a:p>
          <a:p>
            <a:pPr algn="l"/>
            <a:r>
              <a:rPr lang="pl-PL" dirty="0" smtClean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pl-PL" dirty="0" smtClean="0">
                <a:solidFill>
                  <a:schemeClr val="tx1"/>
                </a:solidFill>
              </a:rPr>
              <a:t>W 1797 r. Józef Wybicki napisał </a:t>
            </a:r>
            <a:r>
              <a:rPr lang="pl-PL" i="1" dirty="0" smtClean="0">
                <a:solidFill>
                  <a:schemeClr val="tx1"/>
                </a:solidFill>
              </a:rPr>
              <a:t>Pieśń Legionów Polskich we Włoszech.</a:t>
            </a:r>
            <a:endParaRPr lang="pl-PL" dirty="0" smtClean="0">
              <a:solidFill>
                <a:schemeClr val="tx1"/>
              </a:solidFill>
            </a:endParaRPr>
          </a:p>
          <a:p>
            <a:endParaRPr lang="pl-PL" dirty="0"/>
          </a:p>
        </p:txBody>
      </p:sp>
      <p:sp>
        <p:nvSpPr>
          <p:cNvPr id="22530" name="AutoShape 2" descr="Legiony Polskie we Włoszech. Czym były? Jak powstały?"/>
          <p:cNvSpPr>
            <a:spLocks noChangeAspect="1" noChangeArrowheads="1"/>
          </p:cNvSpPr>
          <p:nvPr/>
        </p:nvSpPr>
        <p:spPr bwMode="auto">
          <a:xfrm>
            <a:off x="155575" y="-822325"/>
            <a:ext cx="21336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2534" name="AutoShape 6" descr="Legiony Polskie we Włoszech. Czym były? Jak powstały?"/>
          <p:cNvSpPr>
            <a:spLocks noChangeAspect="1" noChangeArrowheads="1"/>
          </p:cNvSpPr>
          <p:nvPr/>
        </p:nvSpPr>
        <p:spPr bwMode="auto">
          <a:xfrm>
            <a:off x="155575" y="-822325"/>
            <a:ext cx="21336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2536" name="AutoShape 8" descr="Legiony Polskie we Włoszech. Czym były? Jak powstały?"/>
          <p:cNvSpPr>
            <a:spLocks noChangeAspect="1" noChangeArrowheads="1"/>
          </p:cNvSpPr>
          <p:nvPr/>
        </p:nvSpPr>
        <p:spPr bwMode="auto">
          <a:xfrm>
            <a:off x="155575" y="-822325"/>
            <a:ext cx="21336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2538" name="AutoShape 10" descr="Legiony Polskie we Włoszech. Czym były? Jak powstały?"/>
          <p:cNvSpPr>
            <a:spLocks noChangeAspect="1" noChangeArrowheads="1"/>
          </p:cNvSpPr>
          <p:nvPr/>
        </p:nvSpPr>
        <p:spPr bwMode="auto">
          <a:xfrm>
            <a:off x="155575" y="-822325"/>
            <a:ext cx="21336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2540" name="Picture 12" descr="W rytmie Mazurka Dąbrowskiego - Radio RDN | Radio Dobrze Nastawione : Radio  RDN | Radio Dobrze Nastawio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214422"/>
            <a:ext cx="4119564" cy="5144432"/>
          </a:xfrm>
          <a:prstGeom prst="rect">
            <a:avLst/>
          </a:prstGeom>
          <a:noFill/>
        </p:spPr>
      </p:pic>
      <p:sp>
        <p:nvSpPr>
          <p:cNvPr id="22542" name="AutoShape 14" descr="Legiony Polskie we Włoszech – Wikipedia, wolna encyklopedia"/>
          <p:cNvSpPr>
            <a:spLocks noChangeAspect="1" noChangeArrowheads="1"/>
          </p:cNvSpPr>
          <p:nvPr/>
        </p:nvSpPr>
        <p:spPr bwMode="auto">
          <a:xfrm>
            <a:off x="155575" y="-982663"/>
            <a:ext cx="1657350" cy="2057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2544" name="Picture 16" descr="Legiony Polskie we Włoszech – Wikipedia, wolna encykloped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071810"/>
            <a:ext cx="2500330" cy="31012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42852"/>
            <a:ext cx="9144000" cy="1470025"/>
          </a:xfrm>
        </p:spPr>
        <p:txBody>
          <a:bodyPr/>
          <a:lstStyle/>
          <a:p>
            <a:pPr algn="l"/>
            <a:r>
              <a:rPr lang="pl-PL" b="1" i="1" dirty="0" smtClean="0"/>
              <a:t>Utworzenie Księstwa Warszawskiego</a:t>
            </a:r>
            <a:endParaRPr lang="pl-PL" b="1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1857364"/>
            <a:ext cx="4786314" cy="1752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pl-PL" dirty="0" smtClean="0">
                <a:solidFill>
                  <a:schemeClr val="tx1"/>
                </a:solidFill>
              </a:rPr>
              <a:t>Księstwo utworzone przez Napoleona I na mocy traktatu w Tylży, zawartego 7–9 VII 1807 między Francją, Rosją i Prusami, jako państwo niepodległe, w sojuszu z Francją. </a:t>
            </a:r>
          </a:p>
          <a:p>
            <a:pPr algn="l"/>
            <a:endParaRPr lang="pl-PL" dirty="0"/>
          </a:p>
        </p:txBody>
      </p:sp>
      <p:pic>
        <p:nvPicPr>
          <p:cNvPr id="21508" name="Picture 4" descr="Włącz Polskę- Polska-szkola.p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500174"/>
            <a:ext cx="3929090" cy="5211644"/>
          </a:xfrm>
          <a:prstGeom prst="rect">
            <a:avLst/>
          </a:prstGeom>
          <a:noFill/>
        </p:spPr>
      </p:pic>
      <p:pic>
        <p:nvPicPr>
          <p:cNvPr id="21506" name="Picture 2" descr="Księstwo Warszawskie – małe państwo wielkich nadziei? | TwojaHistoria.pl"/>
          <p:cNvPicPr>
            <a:picLocks noChangeAspect="1" noChangeArrowheads="1"/>
          </p:cNvPicPr>
          <p:nvPr/>
        </p:nvPicPr>
        <p:blipFill>
          <a:blip r:embed="rId3"/>
          <a:srcRect l="11250" r="9999"/>
          <a:stretch>
            <a:fillRect/>
          </a:stretch>
        </p:blipFill>
        <p:spPr bwMode="auto">
          <a:xfrm>
            <a:off x="2214546" y="3571876"/>
            <a:ext cx="2261062" cy="30003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14290"/>
            <a:ext cx="9144000" cy="1470025"/>
          </a:xfrm>
        </p:spPr>
        <p:txBody>
          <a:bodyPr/>
          <a:lstStyle/>
          <a:p>
            <a:pPr algn="l"/>
            <a:r>
              <a:rPr lang="pl-PL" b="1" i="1" dirty="0" smtClean="0"/>
              <a:t>Decyzje kongresu wiedeńskiego dotyczące ziem polskich</a:t>
            </a:r>
            <a:endParaRPr lang="pl-PL" b="1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14282" y="1857364"/>
            <a:ext cx="8643998" cy="4786346"/>
          </a:xfrm>
        </p:spPr>
        <p:txBody>
          <a:bodyPr>
            <a:normAutofit/>
          </a:bodyPr>
          <a:lstStyle/>
          <a:p>
            <a:r>
              <a:rPr lang="pl-PL" dirty="0" smtClean="0"/>
              <a:t>  </a:t>
            </a:r>
            <a:endParaRPr lang="pl-PL" dirty="0"/>
          </a:p>
        </p:txBody>
      </p:sp>
      <p:pic>
        <p:nvPicPr>
          <p:cNvPr id="22530" name="Picture 2" descr="KONGRES WIEDEŃSKI IX VI ppt pobierz"/>
          <p:cNvPicPr>
            <a:picLocks noChangeAspect="1" noChangeArrowheads="1"/>
          </p:cNvPicPr>
          <p:nvPr/>
        </p:nvPicPr>
        <p:blipFill>
          <a:blip r:embed="rId2"/>
          <a:srcRect t="9911"/>
          <a:stretch>
            <a:fillRect/>
          </a:stretch>
        </p:blipFill>
        <p:spPr bwMode="auto">
          <a:xfrm>
            <a:off x="1285852" y="1785926"/>
            <a:ext cx="6786610" cy="45855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algn="l"/>
            <a:r>
              <a:rPr lang="pl-PL" b="1" i="1" dirty="0" smtClean="0"/>
              <a:t>Powstanie listopadowe </a:t>
            </a:r>
            <a:br>
              <a:rPr lang="pl-PL" b="1" i="1" dirty="0" smtClean="0"/>
            </a:br>
            <a:r>
              <a:rPr lang="pl-PL" b="1" i="1" dirty="0" smtClean="0"/>
              <a:t>1830-1831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2844" y="1785926"/>
            <a:ext cx="8858312" cy="4857784"/>
          </a:xfrm>
        </p:spPr>
        <p:txBody>
          <a:bodyPr>
            <a:normAutofit/>
          </a:bodyPr>
          <a:lstStyle/>
          <a:p>
            <a:pPr algn="l"/>
            <a:r>
              <a:rPr lang="pl-PL" sz="2000" dirty="0" smtClean="0">
                <a:solidFill>
                  <a:schemeClr val="tx1"/>
                </a:solidFill>
              </a:rPr>
              <a:t>Polskie powstanie narodowe przeciw Rosji, które wybuchło w nocy z 29 listopada na 30 listopada 1830 roku, a zakończył się 21 października 1831 roku. Zasięgiem swoim objęło Królestwo Polskie i część ziem zabranych: Litwę, Żmudź i Wołyń.</a:t>
            </a:r>
            <a:endParaRPr lang="pl-PL" sz="2000" dirty="0">
              <a:solidFill>
                <a:schemeClr val="tx1"/>
              </a:solidFill>
            </a:endParaRPr>
          </a:p>
        </p:txBody>
      </p:sp>
      <p:pic>
        <p:nvPicPr>
          <p:cNvPr id="20482" name="Picture 2" descr="Powstanie listopadowe – Wikipedia, wolna encyklo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429000"/>
            <a:ext cx="4899116" cy="31432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a - Powstanie listopadowe i początek wojny z Rosj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571480"/>
            <a:ext cx="6572296" cy="56299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841</Words>
  <Application>Microsoft Office PowerPoint</Application>
  <PresentationFormat>Pokaz na ekranie (4:3)</PresentationFormat>
  <Paragraphs>114</Paragraphs>
  <Slides>35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36" baseType="lpstr">
      <vt:lpstr>Motyw pakietu Office</vt:lpstr>
      <vt:lpstr>Droga Polaków do odzyskania niepodległości 1795-1921</vt:lpstr>
      <vt:lpstr>Pierwszy rozbiór Polski - 1772</vt:lpstr>
      <vt:lpstr>Drugi rozbiór Polski - 1793</vt:lpstr>
      <vt:lpstr>Trzeci rozbiór Polski - 1795</vt:lpstr>
      <vt:lpstr>Legiony Polskie we Włoszech</vt:lpstr>
      <vt:lpstr>Utworzenie Księstwa Warszawskiego</vt:lpstr>
      <vt:lpstr>Decyzje kongresu wiedeńskiego dotyczące ziem polskich</vt:lpstr>
      <vt:lpstr>Powstanie listopadowe  1830-1831</vt:lpstr>
      <vt:lpstr>Slajd 9</vt:lpstr>
      <vt:lpstr>Powstanie krakowskie</vt:lpstr>
      <vt:lpstr>Wiosna Ludów na ziemiach polskich - 1848</vt:lpstr>
      <vt:lpstr>Powstanie styczniowe 1863-1864</vt:lpstr>
      <vt:lpstr>Slajd 13</vt:lpstr>
      <vt:lpstr>Praca organiczna</vt:lpstr>
      <vt:lpstr>Polscy artyści (plastycy, muzycy, pisarze)</vt:lpstr>
      <vt:lpstr>Slajd 16</vt:lpstr>
      <vt:lpstr>Slajd 17</vt:lpstr>
      <vt:lpstr>Ruchy spiskowe na ziemiach polskich na początku XIX wieku</vt:lpstr>
      <vt:lpstr>Działalność polityczna Józefa Piłsudskiego </vt:lpstr>
      <vt:lpstr>Slajd 20</vt:lpstr>
      <vt:lpstr>Slajd 21</vt:lpstr>
      <vt:lpstr>Działalność polityczna Romana Dmowskiego</vt:lpstr>
      <vt:lpstr>  </vt:lpstr>
      <vt:lpstr>Slajd 24</vt:lpstr>
      <vt:lpstr>Legiony Piłsudskiego</vt:lpstr>
      <vt:lpstr>Slajd 26</vt:lpstr>
      <vt:lpstr>Przebieg I wojny światowej na ziemiach polskich</vt:lpstr>
      <vt:lpstr>Slajd 28</vt:lpstr>
      <vt:lpstr>Decyzje kongresu pokojowego w Wersalu w sprawie Polski – 28 czerwca 1919 rok</vt:lpstr>
      <vt:lpstr>Walka o ukształtowanie granic Polski</vt:lpstr>
      <vt:lpstr>a) Powstanie wielkopolskie 1918-1919 </vt:lpstr>
      <vt:lpstr>b) Powstanie śląskie</vt:lpstr>
      <vt:lpstr>Slajd 33</vt:lpstr>
      <vt:lpstr>Plebiscyt na Warmii, Mazurach i Śląsku</vt:lpstr>
      <vt:lpstr>Wojna z bolszewikami 1920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Droga Polaków do odzyskania niepodległości 1795-1921</dc:title>
  <dc:creator>Szef</dc:creator>
  <cp:lastModifiedBy>Szef</cp:lastModifiedBy>
  <cp:revision>93</cp:revision>
  <dcterms:created xsi:type="dcterms:W3CDTF">2020-09-30T14:50:37Z</dcterms:created>
  <dcterms:modified xsi:type="dcterms:W3CDTF">2020-10-18T11:51:58Z</dcterms:modified>
</cp:coreProperties>
</file>